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9" r:id="rId3"/>
    <p:sldId id="260" r:id="rId4"/>
    <p:sldId id="261" r:id="rId5"/>
    <p:sldId id="279" r:id="rId6"/>
    <p:sldId id="256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6" r:id="rId16"/>
    <p:sldId id="283" r:id="rId17"/>
    <p:sldId id="272" r:id="rId18"/>
    <p:sldId id="273" r:id="rId19"/>
    <p:sldId id="275" r:id="rId20"/>
    <p:sldId id="280" r:id="rId21"/>
    <p:sldId id="285" r:id="rId22"/>
    <p:sldId id="284" r:id="rId23"/>
    <p:sldId id="286" r:id="rId24"/>
    <p:sldId id="287" r:id="rId2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1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2DE11E-A1C2-4CC9-9DF2-80C4A52AB6A8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22BE54-DD25-4393-A3F0-F1C43091AB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CD901D-8416-4CA0-9628-EC00EE2728EE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7208F-22C7-401C-95C8-C7D9E75EC385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64CDA-2388-4992-A3F7-B776D4F4E2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393C-BE85-41B8-90C5-EDAC05CAC65D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C6EA-4025-4202-B736-FD5E9DA8583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69728-2A52-4FEC-BB0B-B67A3E0F2719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8314-515B-42C0-AC9C-1F0B285A664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12801-FBC4-433A-8876-CEEE49445756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CA02-6197-42C7-BE23-EC0E4826A9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4751-3DA2-4D07-8603-684763CD61D7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4BBE-1BA6-43B3-BD32-E44589E0C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9C9E-F3CC-4B7C-9CFF-4C13B9F8D502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02ED-3F0B-4943-9ED6-4C75FE3019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36D8D-73BC-4FBC-A8E9-B236F6590DD8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E50B-557A-4025-A3D8-3D0259EDE7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BF4EF-6C4C-44B8-892F-62E6D1D41A05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F64D-46D3-47FC-95F1-82DE0435C8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5ED5-FA87-4D91-8A14-D3D81D920E4F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97D0-C426-4943-B33A-B632FD8F92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22BAE-A21F-400E-8596-ABDE005680F5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1285-8AF3-4513-8E96-F6D8A53977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77018-F980-47FD-BCE5-9F6484DD44E1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5660-0798-41E5-BFA4-27DB460092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250FE2-84A2-444C-A88D-63D3AF076895}" type="datetimeFigureOut">
              <a:rPr lang="it-IT"/>
              <a:pPr>
                <a:defRPr/>
              </a:pPr>
              <a:t>28/11/2013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FA5AB1-1DC2-4540-A03E-82258B7CDE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it.wiktionary.org/wiki/File:Walnut03.jpg" TargetMode="External"/><Relationship Id="rId7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38356" y="4869160"/>
            <a:ext cx="621356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BUCCELLATI</a:t>
            </a:r>
            <a:endParaRPr lang="it-IT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051050" y="981075"/>
            <a:ext cx="50419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 b="1">
                <a:solidFill>
                  <a:schemeClr val="hlink"/>
                </a:solidFill>
              </a:rPr>
              <a:t>Pupils of the 4th class in Portella di Mare asked  grandpa Carlo to teach them how to make a traditional homemade sweet for Christmas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arla\Pictures\buccellati portella\100PENTX\IMGP1113rid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5" y="3284538"/>
            <a:ext cx="4333875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Carla\Pictures\buccellati portella\100PENTX\IMGP1114r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166438">
            <a:off x="488950" y="420688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rla\Pictures\buccellati portella\100PENTX\IMGP1117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 descr="C:\Users\Carla\Pictures\buccellati portella\100PENTX\IMGP1112ri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80508">
            <a:off x="4884738" y="1163638"/>
            <a:ext cx="38100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Carla\Pictures\buccellati portella\100PENTX\IMGP1119ri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39256">
            <a:off x="4133850" y="2909888"/>
            <a:ext cx="4722813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Carla\Pictures\buccellati portella\100PENTX\IMGP1118rid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86936">
            <a:off x="508000" y="812800"/>
            <a:ext cx="4430713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rla\Pictures\buccellati portella\100PENTX\IMGP1120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83699">
            <a:off x="596900" y="97155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Carla\Pictures\buccellati portella\100PENTX\IMGP1121rid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25969">
            <a:off x="4013200" y="2733675"/>
            <a:ext cx="474345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arla\Pictures\buccellati portella\100PENTX\IMGP1123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58759">
            <a:off x="593725" y="960438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Carla\Pictures\buccellati portella\100PENTX\IMGP1125r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5013" y="3409950"/>
            <a:ext cx="4598987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Users\Carla\Pictures\buccellati portella\100PENTX\IMGP1149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Carla\Pictures\buccellati portella\100PENTX\IMGP1147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rla\Pictures\buccellati portella\100PENTX\IMGP1125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7813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Carla\Pictures\buccellati portella\100PENTX\IMGP1126r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33375"/>
            <a:ext cx="4722813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Carla\Pictures\buccellati portella\100PENTX\IMGP1127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rla\Pictures\buccellati portella\100PENTX\IMGP11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Carla\Pictures\buccellati portella\100PENTX\IMGP11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580063" y="692150"/>
            <a:ext cx="29527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>
                <a:solidFill>
                  <a:schemeClr val="hlink"/>
                </a:solidFill>
              </a:rPr>
              <a:t>Put in the oven</a:t>
            </a:r>
          </a:p>
          <a:p>
            <a:pPr>
              <a:spcBef>
                <a:spcPct val="50000"/>
              </a:spcBef>
            </a:pPr>
            <a:r>
              <a:rPr lang="it-IT" sz="3200" b="1">
                <a:solidFill>
                  <a:schemeClr val="hlink"/>
                </a:solidFill>
              </a:rPr>
              <a:t>and…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11638" y="620713"/>
            <a:ext cx="4572000" cy="49657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it-IT" sz="3200" b="1">
                <a:solidFill>
                  <a:srgbClr val="0861C2"/>
                </a:solidFill>
                <a:latin typeface="Comic Sans MS" pitchFamily="66" charset="0"/>
              </a:rPr>
              <a:t>In the past</a:t>
            </a:r>
          </a:p>
          <a:p>
            <a:r>
              <a:rPr lang="it-IT" sz="3200" b="1">
                <a:solidFill>
                  <a:srgbClr val="0861C2"/>
                </a:solidFill>
                <a:latin typeface="Comic Sans MS" pitchFamily="66" charset="0"/>
              </a:rPr>
              <a:t> many Sicilian families made them  at home before  Christmas.</a:t>
            </a:r>
          </a:p>
          <a:p>
            <a:r>
              <a:rPr lang="it-IT" sz="3200" b="1">
                <a:solidFill>
                  <a:srgbClr val="0861C2"/>
                </a:solidFill>
                <a:latin typeface="Comic Sans MS" pitchFamily="66" charset="0"/>
              </a:rPr>
              <a:t>They spent </a:t>
            </a:r>
          </a:p>
          <a:p>
            <a:r>
              <a:rPr lang="it-IT" sz="3200" b="1">
                <a:solidFill>
                  <a:srgbClr val="0861C2"/>
                </a:solidFill>
                <a:latin typeface="Comic Sans MS" pitchFamily="66" charset="0"/>
              </a:rPr>
              <a:t>the whole day all together by preparing this particular sweet</a:t>
            </a:r>
          </a:p>
          <a:p>
            <a:endParaRPr lang="it-IT" sz="3200" b="1">
              <a:solidFill>
                <a:srgbClr val="0861C2"/>
              </a:solidFill>
              <a:latin typeface="Comic Sans MS" pitchFamily="66" charset="0"/>
            </a:endParaRPr>
          </a:p>
        </p:txBody>
      </p:sp>
      <p:pic>
        <p:nvPicPr>
          <p:cNvPr id="16386" name="Picture 2" descr="http://t2.gstatic.com/images?q=tbn:ANd9GcTORepWr-gUlDfusKYHFV5eBjyEje7wx7BVdtCfGnd7LkLR2d9H-Q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34607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t3.gstatic.com/images?q=tbn:ANd9GcTNS-M-xCSB7Fqi3CgLYVnaT29CCDJD81eIR8gUHliApdOjywjoT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005263"/>
            <a:ext cx="318452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arla\Pictures\buccellati portella\100PENTX\IMGP1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0380">
            <a:off x="4749800" y="915988"/>
            <a:ext cx="40894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Carla\Pictures\buccellati portella\100PENTX\IMGP11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20691">
            <a:off x="2700338" y="3860800"/>
            <a:ext cx="3608387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Carla\Pictures\buccellati portella\100PENTX\IMGP11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035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arla\Pictures\buccellati portella\100PENTX\IMGP11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052513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:\Users\Carla\Pictures\buccellati portella\100PENTX\IMGP11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997200"/>
            <a:ext cx="2774950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Users\Carla\Pictures\buccellati portella\100PENTX\IMGP11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294063"/>
            <a:ext cx="4613275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Carla\Pictures\buccellati portella\100PENTX\IMGP1179.JPG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73584">
            <a:off x="719138" y="236538"/>
            <a:ext cx="2774950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Carla\Pictures\buccellati portella\100PENTX\IMGP117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18747">
            <a:off x="4821238" y="369888"/>
            <a:ext cx="2776537" cy="359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:\Users\Carla\Pictures\buccellati portella\100PENTX\IMGP1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123825"/>
            <a:ext cx="34353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Users\Carla\Pictures\buccellati portella\100PENTX\IMGP11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409950"/>
            <a:ext cx="4597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Users\Carla\Pictures\buccellati portella\100PENTX\IMGP11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04813"/>
            <a:ext cx="34353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258888" y="1263650"/>
            <a:ext cx="6089650" cy="4329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5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Comic Sans MS"/>
              </a:rPr>
              <a:t>...taste your sweet!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92500" y="692150"/>
            <a:ext cx="5291138" cy="44862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b="1">
                <a:solidFill>
                  <a:srgbClr val="376092"/>
                </a:solidFill>
                <a:latin typeface="Algerian" pitchFamily="82" charset="0"/>
              </a:rPr>
              <a:t>Ingredients:</a:t>
            </a:r>
          </a:p>
          <a:p>
            <a:r>
              <a:rPr lang="it-IT" sz="3600">
                <a:solidFill>
                  <a:srgbClr val="376092"/>
                </a:solidFill>
                <a:latin typeface="Algerian" pitchFamily="82" charset="0"/>
              </a:rPr>
              <a:t>1 kg   of flour (type 00)</a:t>
            </a:r>
            <a:br>
              <a:rPr lang="it-IT" sz="3600">
                <a:solidFill>
                  <a:srgbClr val="376092"/>
                </a:solidFill>
                <a:latin typeface="Algerian" pitchFamily="82" charset="0"/>
              </a:rPr>
            </a:br>
            <a:r>
              <a:rPr lang="it-IT" sz="3600">
                <a:solidFill>
                  <a:srgbClr val="376092"/>
                </a:solidFill>
                <a:latin typeface="Algerian" pitchFamily="82" charset="0"/>
              </a:rPr>
              <a:t>200 grams of sugar</a:t>
            </a:r>
            <a:br>
              <a:rPr lang="it-IT" sz="3600">
                <a:solidFill>
                  <a:srgbClr val="376092"/>
                </a:solidFill>
                <a:latin typeface="Algerian" pitchFamily="82" charset="0"/>
              </a:rPr>
            </a:br>
            <a:r>
              <a:rPr lang="it-IT" sz="3600">
                <a:solidFill>
                  <a:srgbClr val="376092"/>
                </a:solidFill>
                <a:latin typeface="Algerian" pitchFamily="82" charset="0"/>
              </a:rPr>
              <a:t>300 grams of butter</a:t>
            </a:r>
            <a:br>
              <a:rPr lang="it-IT" sz="3600">
                <a:solidFill>
                  <a:srgbClr val="376092"/>
                </a:solidFill>
                <a:latin typeface="Algerian" pitchFamily="82" charset="0"/>
              </a:rPr>
            </a:br>
            <a:r>
              <a:rPr lang="it-IT" sz="3600">
                <a:solidFill>
                  <a:srgbClr val="376092"/>
                </a:solidFill>
                <a:latin typeface="Algerian" pitchFamily="82" charset="0"/>
              </a:rPr>
              <a:t>3   eggs  </a:t>
            </a:r>
            <a:br>
              <a:rPr lang="it-IT" sz="3600">
                <a:solidFill>
                  <a:srgbClr val="376092"/>
                </a:solidFill>
                <a:latin typeface="Algerian" pitchFamily="82" charset="0"/>
              </a:rPr>
            </a:br>
            <a:r>
              <a:rPr lang="it-IT" sz="3600">
                <a:solidFill>
                  <a:srgbClr val="376092"/>
                </a:solidFill>
                <a:latin typeface="Algerian" pitchFamily="82" charset="0"/>
              </a:rPr>
              <a:t>1 dl. of Milk</a:t>
            </a:r>
          </a:p>
          <a:p>
            <a:r>
              <a:rPr lang="it-IT" sz="3600">
                <a:solidFill>
                  <a:srgbClr val="376092"/>
                </a:solidFill>
                <a:latin typeface="Algerian" pitchFamily="82" charset="0"/>
              </a:rPr>
              <a:t>10 grams  of ammonia for sweet</a:t>
            </a:r>
          </a:p>
        </p:txBody>
      </p:sp>
      <p:sp>
        <p:nvSpPr>
          <p:cNvPr id="4" name="Rettangolo 3"/>
          <p:cNvSpPr/>
          <p:nvPr/>
        </p:nvSpPr>
        <p:spPr>
          <a:xfrm rot="19922139">
            <a:off x="224635" y="3316699"/>
            <a:ext cx="238616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butter</a:t>
            </a:r>
            <a:endParaRPr lang="it-IT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55576" y="2132856"/>
            <a:ext cx="22140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cap="all" dirty="0" err="1">
                <a:ln/>
                <a:solidFill>
                  <a:schemeClr val="accent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sugar</a:t>
            </a:r>
            <a:endParaRPr lang="it-IT" sz="5400" b="1" cap="all" dirty="0">
              <a:ln/>
              <a:solidFill>
                <a:schemeClr val="accent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11560" y="692696"/>
            <a:ext cx="230425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flour</a:t>
            </a:r>
            <a:endParaRPr lang="it-IT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9" name="Rettangolo 8"/>
          <p:cNvSpPr/>
          <p:nvPr/>
        </p:nvSpPr>
        <p:spPr>
          <a:xfrm rot="19902491">
            <a:off x="637939" y="4571739"/>
            <a:ext cx="201622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eggs</a:t>
            </a:r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69044" y="5589240"/>
            <a:ext cx="169629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milk</a:t>
            </a:r>
            <a:endParaRPr lang="it-IT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WordArt 9"/>
          <p:cNvSpPr>
            <a:spLocks noChangeArrowheads="1" noChangeShapeType="1" noTextEdit="1"/>
          </p:cNvSpPr>
          <p:nvPr/>
        </p:nvSpPr>
        <p:spPr bwMode="auto">
          <a:xfrm>
            <a:off x="4427538" y="5516563"/>
            <a:ext cx="3619500" cy="695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ammonia for sweets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6659563" cy="56435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sz="2800">
              <a:latin typeface="Calibri" pitchFamily="34" charset="0"/>
            </a:endParaRPr>
          </a:p>
          <a:p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Ingredients for filling  </a:t>
            </a:r>
          </a:p>
          <a:p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150 grams of kernels</a:t>
            </a:r>
          </a:p>
          <a:p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300 grams of dried figs</a:t>
            </a:r>
          </a:p>
          <a:p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100 grams of dried grapes</a:t>
            </a:r>
            <a:br>
              <a:rPr lang="it-IT" sz="2800" b="1">
                <a:solidFill>
                  <a:srgbClr val="376092"/>
                </a:solidFill>
                <a:latin typeface="Comic Sans MS" pitchFamily="66" charset="0"/>
              </a:rPr>
            </a:br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50 grams of plain chocolate  </a:t>
            </a:r>
            <a:br>
              <a:rPr lang="it-IT" sz="2800" b="1">
                <a:solidFill>
                  <a:srgbClr val="376092"/>
                </a:solidFill>
                <a:latin typeface="Comic Sans MS" pitchFamily="66" charset="0"/>
              </a:rPr>
            </a:br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150 grams of minced toasted almonds  </a:t>
            </a:r>
          </a:p>
          <a:p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250 grams of diced chopped sweet white pumpkin </a:t>
            </a:r>
          </a:p>
          <a:p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A small quantity of cinnamon  </a:t>
            </a:r>
            <a:br>
              <a:rPr lang="it-IT" sz="2800" b="1">
                <a:solidFill>
                  <a:srgbClr val="376092"/>
                </a:solidFill>
                <a:latin typeface="Comic Sans MS" pitchFamily="66" charset="0"/>
              </a:rPr>
            </a:br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orange marmalade </a:t>
            </a:r>
          </a:p>
          <a:p>
            <a:r>
              <a:rPr lang="it-IT" sz="2800" b="1">
                <a:solidFill>
                  <a:srgbClr val="376092"/>
                </a:solidFill>
                <a:latin typeface="Comic Sans MS" pitchFamily="66" charset="0"/>
              </a:rPr>
              <a:t>½ glass of liqueur “Marsala”</a:t>
            </a:r>
          </a:p>
        </p:txBody>
      </p:sp>
      <p:sp>
        <p:nvSpPr>
          <p:cNvPr id="18434" name="AutoShape 2" descr="data:image/jpeg;base64,/9j/4AAQSkZJRgABAQAAAQABAAD/2wCEAAkGBwgHBgkIBwgKCgkLDRYPDQwMDRsUFRAWIB0iIiAdHx8kKDQsJCYxJx8fLT0tMTU3Ojo6Iys/RD84QzQ5OjcBCgoKDQwNGg8PGjclHyU3Nzc3Nzc3Nzc3Nzc3Nzc3Nzc3Nzc3Nzc3Nzc3Nzc3Nzc3Nzc3Nzc3Nzc3Nzc3Nzc3N//AABEIAFoAhwMBIgACEQEDEQH/xAAbAAACAgMBAAAAAAAAAAAAAAADBAIFAAEGB//EADoQAAIBAwMCAwUGBQMFAQAAAAECAwAEERIhMQVBIlFhBhNxgZEUMkKhsdGCweHw8UNSchYjMzRiFf/EABkBAAMBAQEAAAAAAAAAAAAAAAABAgMEBf/EAB4RAAICAgMBAQAAAAAAAAAAAAABAhESIQMxUUET/9oADAMBAAIRAxEAPwDsVtPdRqZdIGdhnvUZoBJGyMoIII1CrKGETRuZ1AYHkHANBumijTwAgt94bY47V5EuPFWUVkVqIEjh30INIHeh2+LVmT3hYBsEH1pmWTK4VjyQSaRS1YylnckZ4HeslOpaKWizU5G+McYrTjAO+3nQk+PG1FV+3eu1O0akQpHD5reDk5H0qWD2+lRMmO/ypjFnhbxHwnP5UAOYCMbt/tGcH408xDDtj0peR1PDBD3H4voahopOwok1qDgZPrUsaxgLk+opISKH0xtqJONPfNFWYo4SaN0J4JBoUrBqiTR6Ww2R6kZA+dLXEfIi0sfImnsnH/yfOoPFt2+FMCrEMkZ1og1d8HIo0U0Z8AJGOdWaM0R4XPO1Lz2uoYXGRU1QycyNp/7Y9cNWVXSXNzZoWugskaj8PNZU2VRfSdVkmTQrLnIGy4K0JrllJLPk5xnHNUkl9bwSLF9oXWeUByw/hGaaSaW4kVLe0YE+JZLjwKceQO/yxXGp8kzDAsiw0ADfHLHvU4po2yqHU4PA3pe2t5AfeXDo2OEVcD+tMBEUD3ahQfLarhwyu5B+fodNIQZHiP5VMaTxSyq+N+O3nQbrq9nYQrLcz6YC2A4BK58sgV2RdaLrwfbTEuuXwpjOsnAxQppo1SN0ieRZSBGUjZtfwwKVsOr9EsugR33VdE9zcO2iHkt3x6eWe1W0N1eN0hpOk2q6N/chz4VbsCcZxnG+Kj9B4nN3PVGWRHkCw2xUqqu2HLZGGAHbAOBQx0vqd11uwvj/AOpEvgBP32PJPlgDHPc0z7K9JneX7J1lA7DdXdBgtjBx3HFdxFbolv8AZdAAUHSw4FZ7m20aNqCo0bSwh1zYj99jdlA1N6UKDp2HWW7CpkE7DiuT6kl706+M0sbsS+c6yFI9DxVv1nrcsPQDJBCZLhIixXOMAf5pLkjJ01VCcJLplZf3lrb9TuIoZIyqEEgsMpkZxj9KNG6TDUmMH1ryab2lvI3031tEQHEuhdm9Sx7k/KvQum3jtEWkyxQgHSOcgMueN8MM+oNbJyXYSivhbOSvYEZ4O1QI8OzbeTVkNwkuFG3pneieE7DYjtV9kFbd2MVyQsoOnywMVlWJUDnisqcRqTRW2ltDbKqwRJEPJVwPyp9NOkA5HGHzuD2oYTfwkj471mctuR/KoSHYVZPeM0bFRKv3gP1qQRlU54PG9J3MywQnDgyKPAxxt6b1WS+07BSIrfU5IAGvkk48qoQ/7Qm5XpjSWie8CsGlUHBMe+rB/vbND/6l6D1j2VmspXjhOjGZdsY3GM9/hUOqSR3dk8FyZkWQMrrC2Mqdhvjy3/UHiuC6dN09+vSwWUOUt8qZZZNTStx8ABjtjzqWlJN+F1Tpl9B7PdY6w1nI7o9jbA6GCkEnO3PO1en9DKWVqsYOQvIJ2zVB7M67tRbwCQaeShOn61Y34WzjcM7MU58hXKpy1KipJN4mrv2gs160lhboJb2VxrfB0Rjk57njih9Guppuq3kPUrky6CTCgPu1C9sKD8O+fWlr72Yt2toeoSTiOVlEiyocYPIFcUnU7y49osdPnjl92dDPnwtg77960uSfQKMZLR6lFcobma0cFhHgqXOefP51W9fZZLKWG3BEzxnQQmSc7ZA8t+TtttnBpaxuorSzk99KslyxBdAwLSEb6cdh51WnryQpdQWZa66rKPvgagpPdidhttii777DHw809urCSy6nFY2UrsWUFg6AFmOM+L/HNejdPt/ssMcbuDJ9nhDgNnQyruDjvuM1UQdMuz1CPqHUAJ7xiFZtWVjGCfmdu3Gavrc+PIUKnbbnz/lXQ5XFIWNW7AySxRFiIh7zH3hsTRIepIFHvHbA5J7URkjJY6cEj54pWWzQqFCo2/lvipJ0WtvPHMMxsGFZXOpZz2Lv9jXCsc6DjSPhW6rIMF6O3HUrddTrLGzY3GrmqK86/PJ4VYL2On96ovfMFwWPxpdn+Oo1rHjRi5FjP1CZ95JGP8RNBimecyCPU0iRO6e75ZgMj+/Sq8se7US3u5LOdLiDAliOpf7+tW460LLZ3X/6Sz9Pto7ucW8zIRrKECTTsSCfgdu1cF7S9GPSr61vrMaLeaTEssbZTcjvx3P0q6X2+vZowsltC64y4jCjOBvkEEcA0zF7W2XuVWKO+jjY6XidYWUHABzkEnP94rOMHFmrnaO39jesWNp0pfdzqmAdbasZ+OaR637WxXCXdtbwtdmTZZVOlB/Edq5VetR3ESIsUnvSdY1QoUQD/iAcbj60R+o2l1hY4xcAjtqIAGM9/X05rnfHLo1ik3dD1q3Ueo2kFnfXaixhbxJCSxkxjAZzwvoOePMURrLoFszu8UkkjszMqk8k57nHeg2M1lbqzmKHEWx1jOn5nfzqwe5srsMjkrqGofiGO/woxtK2UrT0iFkbaCUpFFb2iNvgKGZvTIH6URZI7ZY4OnwpHkcbD6gfM+tK5gt4NPvFdNWDOp1YJ8+/fyplAzMArP7vI1OE7+Q9e3pSaS6KS9IC7aSVxJIGWM7Ajkdxtt8qtAE0DCgkDgbY78Ujb+6vGKI2iYNsAucep/PmnIsxsikEAdjzjH9mqjsnkaqiQK506OBucb/CsAUfgGD3AzUmzwTnO4PltQ2OAc8Eb7E1RiRcFScEeeKytrpOGUlQRkGspUB5u48BOBSsm/iXfFddc+zZZWNvOpI/C4qjvelXNqcvCwXzG4+tdMZozlAp2Yjn8qC744NMTRsP2HNKSRkbb/CrM6AAGLxRZXB8JUbj+lWJ13AaZJVMz8xnvtjb4g1XklfrRoL17dsiNGA41DUB8B2pO/hcZL6XNlI9tkSRvupDKdzv3yOasLEQGNmUMcrspGlhjkDjvXPP1SOSTVJHpyN9AIwfrR7bqyIxyzlNjodcg4+A8sj51i4s6YzXp0XTmk+0SGWI+72yMgA58+KPJ7qO6CCQkTroUI2R6DOKp4urG6Ihg6ZdvL5oAC2/f09auLHpV5d4uLq3t4GC6QrEyN8/L5GspRf00XJENcwQ2rxFJ4UbfKAahjyPn8KZs4+oSSsXaOO11AooBBG2+3ffjJ2zTkXSokYu8euQADLDGMelOrCoTUp8PGeMfPFTQnyWatvcwQaU+55gZye5I7mmkkDkEbdgGGMeuKW+zYbxHkb77E+vr8awo6AGF9s8Z24/pVqzJ02MvCwBKsNJ3x2oDY3GPXFCQzFyfATjB09/XHnUM5ZWPhYZx/Sk2gSJZOCFXA2xoORWqiZQXAYYJ7k8+meDW6LCg6rGWLAnXwduR6/nUScA5QHxbYPIqY2/v1NRABO4z4f2qmQhOfpVlcktJapq7ng/lSD+y/TSxzG49A9X3+m3yoL7RjFF0BRP7I9NI/1M9wGztS7eyXTRgH3wYnH3hjP0rp4uR8RQ5OG+X6mk5NfRpI5+L2Z6WmWa3kkK/hZ8H/NWdn0qxsm1QWsSt2JXdfQ53+VOIBn+E/rWl/8AKfhUtspEo2QucoqEef5UcAZzqOO+DyKUf8B76gM0RRhjjbY0AGOlhpxsTyTjP7VqSb3aAO/3fxHtnz/eoKTqAycYH6ioy/i/4mlY6DvLpUZXIGxz2/b/ADxQJCsMbSMQVJ/2/tQrI6oYS250d/hSzu5kcFmIB8/Wm2CQ4LgFTnOcfhOKG8hZsb6c/eI/IitP9wDtW5QNOaTY6RozaAVBXHfUf3/n9a1WSAaFbG+OfpWUAf/Z"/>
          <p:cNvSpPr>
            <a:spLocks noChangeAspect="1" noChangeArrowheads="1"/>
          </p:cNvSpPr>
          <p:nvPr/>
        </p:nvSpPr>
        <p:spPr bwMode="auto">
          <a:xfrm>
            <a:off x="155575" y="-411163"/>
            <a:ext cx="12858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435" name="AutoShape 4" descr="data:image/jpeg;base64,/9j/4AAQSkZJRgABAQAAAQABAAD/2wCEAAkGBwgHBgkIBwgKCgkLDRYPDQwMDRsUFRAWIB0iIiAdHx8kKDQsJCYxJx8fLT0tMTU3Ojo6Iys/RD84QzQ5OjcBCgoKDQwNGg8PGjclHyU3Nzc3Nzc3Nzc3Nzc3Nzc3Nzc3Nzc3Nzc3Nzc3Nzc3Nzc3Nzc3Nzc3Nzc3Nzc3Nzc3N//AABEIAF4AfQMBIgACEQEDEQH/xAAbAAABBQEBAAAAAAAAAAAAAAAFAgMEBgcBAP/EADIQAAIBAwMDAwMDAwQDAAAAAAECAwAEEQUSIQYxQRMiUTJhcSNCoRSBkQdDsfAVUuH/xAAZAQADAQEBAAAAAAAAAAAAAAADBAUCAQD/xAAiEQACAgEEAwEBAQAAAAAAAAABAgADEQQSITEiQVFhkTL/2gAMAwEAAhEDEQA/ANur1er1enp6vE4GT4rxIAyaF6rq8NlavKwJQDJI+KHZYqDJM0qljgRdzelcOfZCO5I5qrt1M41WNYT7GlCkn9wJpF71Zp2oW/p7JVC/uxQWzjgfXLEuwRDMrEMewz5qPfeXsAVuJSooVUJcTVqF6qWMyRLcCJpEO0E96i3mvBL94LbbIsQzJ9/70M6luhe21vdwLte3JZhnkfandRqKyhUHkRSqltwJ6j11Zzi4SePI2nDMD3+9GbS5U7YppVaXx96zuw65miu2huGHo87cjOKVd9Rx3FxE1sgWQOGDhj/xU2vUCpty+/UcbTWP4tNTA4xUcqyz8dqjW+s2jwRvJKoLYzg+ansfIq4rpYMqZMZShwRFE4GTUVvc1OMQR7jTZlRF5rTGcE6UCLkVHdiTSpJ84APFMSTDNBdh6hFUwvXq9XqZgozeIJLSVS20FT7s9qr0uoaVZwj13Mg2lT+4feiHUdxJHZenFHv9Q7T+Kz/WtPluryBQTBD/ALo/9fJIqXrLtr+I5Ed01QYcniTnvNNntXstHsZJM84VMlvj71XJNH1q0k/qLmwnWLPLfVj84zirFc69aaZaLZ6VEEix7nx7mPyT5oNY9YXFpcElt3u7fNTsoTyf5KCCwA7R/YU0udI55ZXHt9MY28+a5czx6hcTWsLPFK6naBxk0zfdRIqPdQBF2srMPnnP/NRX6uWWe3ith6aeqM4AG4fn/Nc/ROBW+QHF0rrk/qSpZMsUbH9SVgoP+ea5FYXtkhe8iKoThWyCP80c6w6tuXlNvaMEj/3Cv7j4Fdg6itH02OzezaYsv6pfGGY12z86ha3swCRJGkWJV7abUrqKC3ZgdrSDcR+K08yLgbDxisFtMT6g7Fi0avkbjnjPArZ+nbxNR05ZSfcDtINO6BwGKfYnr6zgOTJbOc880zIXYYAqeIVyOKTtGfauaoNWTJ4cCQ0iOOaWtmHGSamiIAZIqNPdiN9oNcNaKMtO7mJ8Y+ZqS03HBqMcjjnNcfIGTzXjYZwKIN1TUrKeU2MrjeGBK7sfeoupXVtHby5thNFEQJDGfahHPeq71Rot1e3r6naSHIXnKbRx96D6VfX1jOf/ACdsWheN5HRu2Nuc4qXa7McmP11LgYMsx6o014TFLYoIguAqqMmqjreiW90DcaU/py43NCx4z8A09pMVveAXj5CE+1c9jR5Z0itiIWt7dMYLyHLH+1LMzZyYwoCHxmVz3jLG1tMSpDH+1Mpc+mww30EEGp/Wth/Tz/1kbI8b92j7VVElkkOFHAHJp6mtbE3CaezacGaD0x0/qHUrNJGyxW8Zy88jYX8D5NWibRNG0hAlxeyXUw8RqBiqvb6tLbafHaWknpxoowB84pdheI9yDfMWQ8kg8mk7DkYAmgGJyTxLDY6LZ3iE6dHMJSDhT+78nxRO2u9W6ftnhSIEgchlJIqb0fdWsTSMrL6ZGV+VoTfalNNqtxLFmSNm9w+1YztUODzM5LsUI4hTpvq+e6vkgulysjbe/wBJPar9GuBz3rJ7K3jfWLaS29qvKuR2K885rUJrxACIzn71U0FvgdxiGtqAcbBE6jcemoRT7j/FBZQZHJqW0hll5Gee9dZUXuO9asJsOfUwmKx+yQxbPIIqLqs7W2m3E8Yy6IWox6IpElrHIpVxlSCCMdxTLVEggRcOAZjcvUOratfi0jdVh3ZY4zxUnXAWULukllkVkZj3xg/FK6o00dLX4FmQ4uGO3PdB8Gi+g2cdxCd7b524eVv2f9xUhlYHaZT3LgOvUrlrbsIFitZYxMY92x+FwBzg/NAb6e5/qGW6LhgcYPaifUds1lrMVvp14ZfcFHGNpPGPxTetWunepLK2ps74+iOPjP5rGB7hlb3EWDWd5YS2V6oAYEbzziqJeRNp91PbOeVOAR+4eDVlS9tpYTGkLIwPLE96CdTqpkhmU+5htNH02VfaejM3rld3yTrGbfAM88DmvNexxOQeQfAoBBLLt2o5x8ZqXbxO5ycmiNSASTNJZuHEs9hqRRcQTMM9xgjirR06Ypo3nSceoRwjDiqnpQSLGQCexz967azy2t66xSMCr4x4pFlBziH9S0x3LW1+64wwbJ+1XDTNRaeFcc1RXmM0wdgN7KNxFX/pTTitmj+GGT80bToTwItqWUDJhOFpvbhDz/FSIoHmBZjz+alLGqbcnt8mkmZFOACapCsD/RkwuW6En7T4Y147hk5GPxXTnxXMlh2pyLyhf6gWTX8TPEMOnKtVTXqO40rToohGFlmj/UbyTnGPxWo6nbiQFWTJP81mP+oOkyWdut0g9uSCuPpNS9RXnmUNNYv+WgfSBLrGqZzsbk7/AIPj+ag61YzaZctHck5PIbHBpfRmqmOe9kkXb6UY2/Jyf/lJ13Wp9XiRTGFVGY4+Tnv/AAKV2bTgxwMd3HUCu3q4x47Y8UFvGklmKOc7DxRd51gQllORQo5lkZ27sc8U1TxzM28jEbtxslXPY8Gj8EYEYH270LSDcMEVMhadPYFB+Gr1vl1OVDHEk3F2LODCt+q3005pLGQg5Lv3JpUVktyQZgC3z8VYdG0mEw7llCuvddvel/EjA7h8kcmSdPtmeRO5JPmtR08slvEsRCjaAapmk2ZjlV2GVFW6zl9gXgZHOPNEo8YpqDuk/v7+c44NJO1/r4IrisrJ+mcL2pt492NzkH4xmmcxQCHiwAySB/eo/qj1Mrhl8kHt+aGC4e5m2sSE+BRLKBVCDaSOD8U0tm/qAZdvcbuCHYqzDPdceKr/AFVZC8sTE43KVwKslxAHw3kd/vQ27XcuH5U+Pih2g8zSHnMwrU9IutIuZGiVmUj3Y+KDSX8gyPTat4u9ItpoTuUEH5ql690fbOZJI2CMoyQOxpRkHcfrv9TLXWWdt0vHwBT8Fq3JC9qsc2hNA31ocNt800toI2ZOMr3rDWEDEYUZg+K1Y+MUUtrYAAFePJp2CMY8ZzReztAcZI/NDBJnjgQWLR0YlRj45qTaiSM55B+fmixsxESBtJI7muPb7sIMbzx9v+8Vxk+Tos+wno9+owsxJA4yPFWS0uImXcjA7j570D0vSFU5ch8H8Yo4tiigsAF2/FEVWxFrGUmToDhiZH48ACkSgztncxA474AqHLJ6LuvuJTaOTSvUdx9XY45FbzgYg9vuf//Z"/>
          <p:cNvSpPr>
            <a:spLocks noChangeAspect="1" noChangeArrowheads="1"/>
          </p:cNvSpPr>
          <p:nvPr/>
        </p:nvSpPr>
        <p:spPr bwMode="auto">
          <a:xfrm>
            <a:off x="155575" y="-427038"/>
            <a:ext cx="119062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5126" name="Picture 6" descr="http://upload.wikimedia.org/wikipedia/commons/thumb/1/11/Walnut03.jpg/280px-Walnut0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88913"/>
            <a:ext cx="2667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Fich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989138"/>
            <a:ext cx="24574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Mandor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933825"/>
            <a:ext cx="2403475" cy="1601788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5136" name="Picture 16" descr="UVA SULTANINA x1kg - UVASU250.B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4868863"/>
            <a:ext cx="174466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971600" y="5661248"/>
            <a:ext cx="29620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chocolate</a:t>
            </a:r>
            <a:endParaRPr lang="it-IT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66872" y="2967335"/>
            <a:ext cx="6810262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Ed ora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cominciamo!</a:t>
            </a:r>
            <a:endParaRPr lang="it-IT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684213" y="1052513"/>
            <a:ext cx="7839075" cy="1384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t-IT" sz="7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And now... let's start!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Carla\Pictures\buccellati portella\100PENTX\IMGP1098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468313" y="2636838"/>
            <a:ext cx="268605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After having mixed</a:t>
            </a:r>
          </a:p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and  kneaded </a:t>
            </a:r>
          </a:p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all the ingredients,</a:t>
            </a:r>
          </a:p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divide the mixture</a:t>
            </a:r>
          </a:p>
          <a:p>
            <a:pPr algn="ctr"/>
            <a:r>
              <a:rPr lang="en-US" sz="28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 small parts</a:t>
            </a:r>
            <a:endParaRPr lang="it-IT" sz="2800" b="1" kern="1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Carla\Pictures\buccellati portella\100PENTX\IMGP1103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Carla\Pictures\buccellati portella\100PENTX\IMGP1106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37623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C:\Users\Carla\Pictures\buccellati portella\100PENTX\IMGP1109r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716338"/>
            <a:ext cx="3763962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87900" y="549275"/>
            <a:ext cx="3168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chemeClr val="hlink"/>
                </a:solidFill>
                <a:latin typeface="Comic Sans MS" pitchFamily="66" charset="0"/>
              </a:rPr>
              <a:t>Mix the ingredients for  the  filling and put it into the  small parts extended in circular shapes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55650" y="3573463"/>
            <a:ext cx="27368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>
                <a:solidFill>
                  <a:schemeClr val="hlink"/>
                </a:solidFill>
              </a:rPr>
              <a:t>Roll on and close the parts in different shapes,  even if the traditional one is   ring-shaped</a:t>
            </a:r>
          </a:p>
          <a:p>
            <a:pPr>
              <a:spcBef>
                <a:spcPct val="50000"/>
              </a:spcBef>
            </a:pPr>
            <a:r>
              <a:rPr lang="it-IT" b="1">
                <a:solidFill>
                  <a:schemeClr val="hlink"/>
                </a:solidFill>
              </a:rPr>
              <a:t>  </a:t>
            </a: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rla\Pictures\buccellati portella\100PENTX\IMGP1110r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6958">
            <a:off x="987425" y="60325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Carla\Pictures\buccellati portella\100PENTX\IMGP1111rid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78909">
            <a:off x="4365625" y="5969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162</Words>
  <Application>Microsoft Office PowerPoint</Application>
  <PresentationFormat>Presentazione su schermo (4:3)</PresentationFormat>
  <Paragraphs>39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Calibri</vt:lpstr>
      <vt:lpstr>Arial</vt:lpstr>
      <vt:lpstr>Comic Sans MS</vt:lpstr>
      <vt:lpstr>Algerian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Carla</dc:creator>
  <cp:lastModifiedBy>Andrea</cp:lastModifiedBy>
  <cp:revision>152</cp:revision>
  <dcterms:created xsi:type="dcterms:W3CDTF">2013-02-17T17:08:02Z</dcterms:created>
  <dcterms:modified xsi:type="dcterms:W3CDTF">2013-11-28T15:37:48Z</dcterms:modified>
</cp:coreProperties>
</file>