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58" r:id="rId4"/>
    <p:sldId id="259" r:id="rId5"/>
    <p:sldId id="262" r:id="rId6"/>
    <p:sldId id="263" r:id="rId7"/>
    <p:sldId id="260" r:id="rId8"/>
    <p:sldId id="261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311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 varScale="1">
        <p:scale>
          <a:sx n="67" d="100"/>
          <a:sy n="67" d="100"/>
        </p:scale>
        <p:origin x="-6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75F6F-FEE0-4308-B1CD-C13127E59B95}" type="datetimeFigureOut">
              <a:rPr lang="it-IT" smtClean="0"/>
              <a:pPr/>
              <a:t>10/02/2014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8928F-F56F-43AA-BE3E-E5C9BEA6C54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8928F-F56F-43AA-BE3E-E5C9BEA6C54B}" type="slidenum">
              <a:rPr lang="it-IT" smtClean="0"/>
              <a:pPr/>
              <a:t>4</a:t>
            </a:fld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6D6A-CD26-4452-9C8E-FE687B7EFED5}" type="datetimeFigureOut">
              <a:rPr lang="it-IT" smtClean="0"/>
              <a:pPr/>
              <a:t>10/02/2014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AC79-5698-45E4-B6A3-F3B59C213FD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6D6A-CD26-4452-9C8E-FE687B7EFED5}" type="datetimeFigureOut">
              <a:rPr lang="it-IT" smtClean="0"/>
              <a:pPr/>
              <a:t>10/02/2014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AC79-5698-45E4-B6A3-F3B59C213FD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6D6A-CD26-4452-9C8E-FE687B7EFED5}" type="datetimeFigureOut">
              <a:rPr lang="it-IT" smtClean="0"/>
              <a:pPr/>
              <a:t>10/02/2014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AC79-5698-45E4-B6A3-F3B59C213FD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6D6A-CD26-4452-9C8E-FE687B7EFED5}" type="datetimeFigureOut">
              <a:rPr lang="it-IT" smtClean="0"/>
              <a:pPr/>
              <a:t>10/02/2014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AC79-5698-45E4-B6A3-F3B59C213FD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6D6A-CD26-4452-9C8E-FE687B7EFED5}" type="datetimeFigureOut">
              <a:rPr lang="it-IT" smtClean="0"/>
              <a:pPr/>
              <a:t>10/02/2014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AC79-5698-45E4-B6A3-F3B59C213FD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6D6A-CD26-4452-9C8E-FE687B7EFED5}" type="datetimeFigureOut">
              <a:rPr lang="it-IT" smtClean="0"/>
              <a:pPr/>
              <a:t>10/02/2014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AC79-5698-45E4-B6A3-F3B59C213FD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6D6A-CD26-4452-9C8E-FE687B7EFED5}" type="datetimeFigureOut">
              <a:rPr lang="it-IT" smtClean="0"/>
              <a:pPr/>
              <a:t>10/02/2014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AC79-5698-45E4-B6A3-F3B59C213FD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6D6A-CD26-4452-9C8E-FE687B7EFED5}" type="datetimeFigureOut">
              <a:rPr lang="it-IT" smtClean="0"/>
              <a:pPr/>
              <a:t>10/02/2014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AC79-5698-45E4-B6A3-F3B59C213FD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6D6A-CD26-4452-9C8E-FE687B7EFED5}" type="datetimeFigureOut">
              <a:rPr lang="it-IT" smtClean="0"/>
              <a:pPr/>
              <a:t>10/02/2014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AC79-5698-45E4-B6A3-F3B59C213FD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6D6A-CD26-4452-9C8E-FE687B7EFED5}" type="datetimeFigureOut">
              <a:rPr lang="it-IT" smtClean="0"/>
              <a:pPr/>
              <a:t>10/02/2014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AC79-5698-45E4-B6A3-F3B59C213FD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6D6A-CD26-4452-9C8E-FE687B7EFED5}" type="datetimeFigureOut">
              <a:rPr lang="it-IT" smtClean="0"/>
              <a:pPr/>
              <a:t>10/02/2014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AC79-5698-45E4-B6A3-F3B59C213FD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E6D6A-CD26-4452-9C8E-FE687B7EFED5}" type="datetimeFigureOut">
              <a:rPr lang="it-IT" smtClean="0"/>
              <a:pPr/>
              <a:t>10/02/2014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9AC79-5698-45E4-B6A3-F3B59C213FD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71604" y="3857628"/>
            <a:ext cx="6400800" cy="1752600"/>
          </a:xfrm>
        </p:spPr>
        <p:txBody>
          <a:bodyPr>
            <a:prstTxWarp prst="textDoubleWave1">
              <a:avLst/>
            </a:prstTxWarp>
          </a:bodyPr>
          <a:lstStyle/>
          <a:p>
            <a:r>
              <a:rPr lang="it-IT" dirty="0" smtClean="0">
                <a:ln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  <a:latin typeface="Baskerville Old Face" pitchFamily="18" charset="0"/>
              </a:rPr>
              <a:t>GIUFÀ</a:t>
            </a:r>
            <a:endParaRPr lang="it-IT" dirty="0">
              <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</a:ln>
              <a:gradFill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0"/>
              </a:gradFill>
              <a:latin typeface="Baskerville Old Face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28596" y="571480"/>
            <a:ext cx="822821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perspectiveRelaxedModerately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ABOUT OLD SHORT STORIES</a:t>
            </a:r>
            <a:endParaRPr lang="it-IT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4" name="Immagine 3" descr="http://t1.gstatic.com/images?q=tbn:ANd9GcS0hAZlJcoKxoh9wVndgRXOymIjWfET9a0JpYLrr7cC-TgJER2lV9-AZwlH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6072206"/>
            <a:ext cx="1431290" cy="59817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285720" y="6215082"/>
          <a:ext cx="528641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6412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bg1"/>
                          </a:solidFill>
                        </a:rPr>
                        <a:t>TELL</a:t>
                      </a:r>
                      <a:r>
                        <a:rPr lang="it-IT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it-IT" dirty="0" smtClean="0">
                          <a:solidFill>
                            <a:schemeClr val="bg1"/>
                          </a:solidFill>
                        </a:rPr>
                        <a:t>ME HOW IT WAS IN YOUR TIME, GRANDFATHER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it-IT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it-IT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skerville Old Face" pitchFamily="18" charset="0"/>
              </a:rPr>
            </a:br>
            <a:r>
              <a:rPr lang="it-IT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skerville Old Face" pitchFamily="18" charset="0"/>
              </a:rPr>
              <a:t>THE ORIGINS</a:t>
            </a:r>
            <a:r>
              <a:rPr lang="it-IT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it-IT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it-IT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Baskerville Old Face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 numCol="2">
            <a:noAutofit/>
          </a:bodyPr>
          <a:lstStyle/>
          <a:p>
            <a:pPr algn="just">
              <a:buNone/>
            </a:pPr>
            <a:r>
              <a:rPr lang="it-IT" sz="2400" b="1" dirty="0" smtClean="0">
                <a:latin typeface="Blackadder ITC" pitchFamily="82" charset="0"/>
              </a:rPr>
              <a:t>	</a:t>
            </a:r>
            <a:r>
              <a:rPr lang="it-IT" sz="2400" b="1" dirty="0" err="1" smtClean="0">
                <a:latin typeface="Blackadder ITC" pitchFamily="82" charset="0"/>
              </a:rPr>
              <a:t>Giufà</a:t>
            </a:r>
            <a:r>
              <a:rPr lang="it-IT" sz="2400" dirty="0">
                <a:latin typeface="Blackadder ITC" pitchFamily="82" charset="0"/>
              </a:rPr>
              <a:t>, </a:t>
            </a:r>
            <a:r>
              <a:rPr lang="it-IT" sz="2400" dirty="0" err="1">
                <a:latin typeface="Blackadder ITC" pitchFamily="82" charset="0"/>
              </a:rPr>
              <a:t>is</a:t>
            </a:r>
            <a:r>
              <a:rPr lang="it-IT" sz="2400" dirty="0">
                <a:latin typeface="Blackadder ITC" pitchFamily="82" charset="0"/>
              </a:rPr>
              <a:t> a </a:t>
            </a:r>
            <a:r>
              <a:rPr lang="it-IT" sz="2400" dirty="0" err="1">
                <a:latin typeface="Blackadder ITC" pitchFamily="82" charset="0"/>
              </a:rPr>
              <a:t>character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of</a:t>
            </a:r>
            <a:r>
              <a:rPr lang="it-IT" sz="2400" dirty="0">
                <a:latin typeface="Blackadder ITC" pitchFamily="82" charset="0"/>
              </a:rPr>
              <a:t> </a:t>
            </a:r>
            <a:r>
              <a:rPr lang="it-IT" sz="2400" dirty="0" smtClean="0">
                <a:latin typeface="Blackadder ITC" pitchFamily="82" charset="0"/>
              </a:rPr>
              <a:t>the </a:t>
            </a:r>
            <a:r>
              <a:rPr lang="it-IT" sz="2400" dirty="0" err="1" smtClean="0">
                <a:latin typeface="Blackadder ITC" pitchFamily="82" charset="0"/>
              </a:rPr>
              <a:t>Italian</a:t>
            </a:r>
            <a:r>
              <a:rPr lang="it-IT" sz="2400" dirty="0" smtClean="0">
                <a:latin typeface="Blackadder ITC" pitchFamily="82" charset="0"/>
              </a:rPr>
              <a:t> folklore. </a:t>
            </a:r>
            <a:r>
              <a:rPr lang="it-IT" sz="2400" dirty="0">
                <a:latin typeface="Blackadder ITC" pitchFamily="82" charset="0"/>
              </a:rPr>
              <a:t>The anecdotes </a:t>
            </a:r>
            <a:r>
              <a:rPr lang="it-IT" sz="2400" dirty="0" err="1">
                <a:latin typeface="Blackadder ITC" pitchFamily="82" charset="0"/>
              </a:rPr>
              <a:t>about</a:t>
            </a:r>
            <a:r>
              <a:rPr lang="it-IT" sz="2400" dirty="0">
                <a:latin typeface="Blackadder ITC" pitchFamily="82" charset="0"/>
              </a:rPr>
              <a:t>  </a:t>
            </a:r>
            <a:r>
              <a:rPr lang="it-IT" sz="2400" dirty="0" err="1">
                <a:latin typeface="Blackadder ITC" pitchFamily="82" charset="0"/>
              </a:rPr>
              <a:t>his</a:t>
            </a:r>
            <a:r>
              <a:rPr lang="it-IT" sz="2400" dirty="0">
                <a:latin typeface="Blackadder ITC" pitchFamily="82" charset="0"/>
              </a:rPr>
              <a:t> life </a:t>
            </a:r>
            <a:r>
              <a:rPr lang="it-IT" sz="2400" dirty="0" err="1" smtClean="0">
                <a:latin typeface="Blackadder ITC" pitchFamily="82" charset="0"/>
              </a:rPr>
              <a:t>have</a:t>
            </a:r>
            <a:r>
              <a:rPr lang="it-IT" sz="2400" dirty="0" smtClean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been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retold</a:t>
            </a:r>
            <a:r>
              <a:rPr lang="it-IT" sz="2400" dirty="0">
                <a:latin typeface="Blackadder ITC" pitchFamily="82" charset="0"/>
              </a:rPr>
              <a:t> and </a:t>
            </a:r>
            <a:r>
              <a:rPr lang="it-IT" sz="2400" dirty="0" err="1">
                <a:latin typeface="Blackadder ITC" pitchFamily="82" charset="0"/>
              </a:rPr>
              <a:t>memorized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through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centuries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of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oral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smtClean="0">
                <a:latin typeface="Blackadder ITC" pitchFamily="82" charset="0"/>
              </a:rPr>
              <a:t> </a:t>
            </a:r>
            <a:r>
              <a:rPr lang="it-IT" sz="2400" dirty="0" err="1" smtClean="0">
                <a:latin typeface="Blackadder ITC" pitchFamily="82" charset="0"/>
              </a:rPr>
              <a:t>tradition</a:t>
            </a:r>
            <a:r>
              <a:rPr lang="it-IT" sz="2400" dirty="0">
                <a:latin typeface="Blackadder ITC" pitchFamily="82" charset="0"/>
              </a:rPr>
              <a:t>. </a:t>
            </a:r>
            <a:r>
              <a:rPr lang="it-IT" sz="2400" dirty="0" err="1">
                <a:latin typeface="Blackadder ITC" pitchFamily="82" charset="0"/>
              </a:rPr>
              <a:t>He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is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usually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smtClean="0">
                <a:latin typeface="Blackadder ITC" pitchFamily="82" charset="0"/>
              </a:rPr>
              <a:t> 	</a:t>
            </a:r>
            <a:r>
              <a:rPr lang="it-IT" sz="2400" dirty="0" err="1" smtClean="0">
                <a:latin typeface="Blackadder ITC" pitchFamily="82" charset="0"/>
              </a:rPr>
              <a:t>recognized</a:t>
            </a:r>
            <a:r>
              <a:rPr lang="it-IT" sz="2400" dirty="0" smtClean="0">
                <a:latin typeface="Blackadder ITC" pitchFamily="82" charset="0"/>
              </a:rPr>
              <a:t> </a:t>
            </a:r>
            <a:r>
              <a:rPr lang="it-IT" sz="2400" dirty="0" err="1" smtClean="0">
                <a:latin typeface="Blackadder ITC" pitchFamily="82" charset="0"/>
              </a:rPr>
              <a:t>as</a:t>
            </a:r>
            <a:r>
              <a:rPr lang="it-IT" sz="2400" dirty="0" smtClean="0">
                <a:latin typeface="Blackadder ITC" pitchFamily="82" charset="0"/>
              </a:rPr>
              <a:t> </a:t>
            </a:r>
            <a:r>
              <a:rPr lang="it-IT" sz="2400" dirty="0">
                <a:latin typeface="Blackadder ITC" pitchFamily="82" charset="0"/>
              </a:rPr>
              <a:t>the </a:t>
            </a:r>
            <a:r>
              <a:rPr lang="it-IT" sz="2400" dirty="0" smtClean="0">
                <a:latin typeface="Blackadder ITC" pitchFamily="82" charset="0"/>
              </a:rPr>
              <a:t>"</a:t>
            </a:r>
            <a:r>
              <a:rPr lang="it-IT" sz="2400" dirty="0" err="1">
                <a:latin typeface="Blackadder ITC" pitchFamily="82" charset="0"/>
              </a:rPr>
              <a:t>village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fool</a:t>
            </a:r>
            <a:r>
              <a:rPr lang="it-IT" sz="2400" dirty="0" smtClean="0">
                <a:latin typeface="Blackadder ITC" pitchFamily="82" charset="0"/>
              </a:rPr>
              <a:t>", </a:t>
            </a:r>
            <a:r>
              <a:rPr lang="it-IT" sz="2400" dirty="0" err="1" smtClean="0">
                <a:latin typeface="Blackadder ITC" pitchFamily="82" charset="0"/>
              </a:rPr>
              <a:t>but</a:t>
            </a:r>
            <a:r>
              <a:rPr lang="it-IT" sz="2400" dirty="0">
                <a:latin typeface="Blackadder ITC" pitchFamily="82" charset="0"/>
              </a:rPr>
              <a:t>, </a:t>
            </a:r>
            <a:r>
              <a:rPr lang="it-IT" sz="2400" dirty="0" err="1">
                <a:latin typeface="Blackadder ITC" pitchFamily="82" charset="0"/>
              </a:rPr>
              <a:t>to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tell</a:t>
            </a:r>
            <a:r>
              <a:rPr lang="it-IT" sz="2400" dirty="0">
                <a:latin typeface="Blackadder ITC" pitchFamily="82" charset="0"/>
              </a:rPr>
              <a:t> the </a:t>
            </a:r>
            <a:r>
              <a:rPr lang="it-IT" sz="2400" dirty="0" err="1">
                <a:latin typeface="Blackadder ITC" pitchFamily="82" charset="0"/>
              </a:rPr>
              <a:t>truth</a:t>
            </a:r>
            <a:r>
              <a:rPr lang="it-IT" sz="2400" dirty="0">
                <a:latin typeface="Blackadder ITC" pitchFamily="82" charset="0"/>
              </a:rPr>
              <a:t>, </a:t>
            </a:r>
            <a:r>
              <a:rPr lang="it-IT" sz="2400" dirty="0" err="1">
                <a:latin typeface="Blackadder ITC" pitchFamily="82" charset="0"/>
              </a:rPr>
              <a:t>his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actions</a:t>
            </a:r>
            <a:r>
              <a:rPr lang="it-IT" sz="2400" dirty="0">
                <a:latin typeface="Blackadder ITC" pitchFamily="82" charset="0"/>
              </a:rPr>
              <a:t> and </a:t>
            </a:r>
            <a:r>
              <a:rPr lang="it-IT" sz="2400" dirty="0" err="1">
                <a:latin typeface="Blackadder ITC" pitchFamily="82" charset="0"/>
              </a:rPr>
              <a:t>words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often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provide</a:t>
            </a:r>
            <a:r>
              <a:rPr lang="it-IT" sz="2400" dirty="0">
                <a:latin typeface="Blackadder ITC" pitchFamily="82" charset="0"/>
              </a:rPr>
              <a:t> a </a:t>
            </a:r>
            <a:r>
              <a:rPr lang="it-IT" sz="2400" dirty="0" err="1">
                <a:latin typeface="Blackadder ITC" pitchFamily="82" charset="0"/>
              </a:rPr>
              <a:t>moral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 smtClean="0">
                <a:latin typeface="Blackadder ITC" pitchFamily="82" charset="0"/>
              </a:rPr>
              <a:t>message</a:t>
            </a:r>
            <a:r>
              <a:rPr lang="it-IT" sz="2400" dirty="0" smtClean="0">
                <a:latin typeface="Blackadder ITC" pitchFamily="82" charset="0"/>
              </a:rPr>
              <a:t>. </a:t>
            </a:r>
          </a:p>
          <a:p>
            <a:pPr algn="just">
              <a:buNone/>
            </a:pPr>
            <a:r>
              <a:rPr lang="it-IT" sz="2400" dirty="0" smtClean="0">
                <a:latin typeface="Blackadder ITC" pitchFamily="82" charset="0"/>
              </a:rPr>
              <a:t>	So</a:t>
            </a:r>
            <a:r>
              <a:rPr lang="it-IT" sz="2400" dirty="0">
                <a:latin typeface="Blackadder ITC" pitchFamily="82" charset="0"/>
              </a:rPr>
              <a:t>, </a:t>
            </a:r>
            <a:r>
              <a:rPr lang="it-IT" sz="2400" dirty="0" err="1">
                <a:latin typeface="Blackadder ITC" pitchFamily="82" charset="0"/>
              </a:rPr>
              <a:t>his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 smtClean="0">
                <a:latin typeface="Blackadder ITC" pitchFamily="82" charset="0"/>
              </a:rPr>
              <a:t>peers</a:t>
            </a:r>
            <a:r>
              <a:rPr lang="it-IT" sz="2400" dirty="0" smtClean="0">
                <a:latin typeface="Blackadder ITC" pitchFamily="82" charset="0"/>
              </a:rPr>
              <a:t>‘ </a:t>
            </a:r>
            <a:r>
              <a:rPr lang="it-IT" sz="2400" dirty="0" err="1" smtClean="0">
                <a:latin typeface="Blackadder ITC" pitchFamily="82" charset="0"/>
              </a:rPr>
              <a:t>reactions</a:t>
            </a:r>
            <a:r>
              <a:rPr lang="it-IT" sz="2400" dirty="0">
                <a:latin typeface="Blackadder ITC" pitchFamily="82" charset="0"/>
              </a:rPr>
              <a:t>, </a:t>
            </a:r>
            <a:r>
              <a:rPr lang="it-IT" sz="2400" dirty="0" err="1">
                <a:latin typeface="Blackadder ITC" pitchFamily="82" charset="0"/>
              </a:rPr>
              <a:t>rather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than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Giufà</a:t>
            </a:r>
            <a:r>
              <a:rPr lang="it-IT" sz="2400" dirty="0">
                <a:latin typeface="Blackadder ITC" pitchFamily="82" charset="0"/>
              </a:rPr>
              <a:t>'s </a:t>
            </a:r>
            <a:r>
              <a:rPr lang="it-IT" sz="2400" dirty="0" err="1">
                <a:latin typeface="Blackadder ITC" pitchFamily="82" charset="0"/>
              </a:rPr>
              <a:t>outrageous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 smtClean="0">
                <a:latin typeface="Blackadder ITC" pitchFamily="82" charset="0"/>
              </a:rPr>
              <a:t>behavior</a:t>
            </a:r>
            <a:r>
              <a:rPr lang="it-IT" sz="2400" dirty="0" smtClean="0">
                <a:latin typeface="Blackadder ITC" pitchFamily="82" charset="0"/>
              </a:rPr>
              <a:t>, are </a:t>
            </a:r>
            <a:r>
              <a:rPr lang="it-IT" sz="2400" dirty="0" err="1">
                <a:latin typeface="Blackadder ITC" pitchFamily="82" charset="0"/>
              </a:rPr>
              <a:t>judged</a:t>
            </a:r>
            <a:r>
              <a:rPr lang="it-IT" sz="2400" dirty="0">
                <a:latin typeface="Blackadder ITC" pitchFamily="82" charset="0"/>
              </a:rPr>
              <a:t> at the end </a:t>
            </a:r>
            <a:r>
              <a:rPr lang="it-IT" sz="2400" dirty="0" err="1">
                <a:latin typeface="Blackadder ITC" pitchFamily="82" charset="0"/>
              </a:rPr>
              <a:t>of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each</a:t>
            </a:r>
            <a:r>
              <a:rPr lang="it-IT" sz="2400" dirty="0">
                <a:latin typeface="Blackadder ITC" pitchFamily="82" charset="0"/>
              </a:rPr>
              <a:t> story</a:t>
            </a:r>
            <a:r>
              <a:rPr lang="it-IT" sz="2400" dirty="0" smtClean="0">
                <a:latin typeface="Blackadder ITC" pitchFamily="82" charset="0"/>
              </a:rPr>
              <a:t>.</a:t>
            </a:r>
          </a:p>
          <a:p>
            <a:pPr algn="just"/>
            <a:endParaRPr lang="it-IT" sz="2400" dirty="0">
              <a:latin typeface="Blackadder ITC" pitchFamily="82" charset="0"/>
            </a:endParaRPr>
          </a:p>
          <a:p>
            <a:pPr algn="just"/>
            <a:endParaRPr lang="it-IT" sz="2400" dirty="0" smtClean="0">
              <a:latin typeface="Blackadder ITC" pitchFamily="82" charset="0"/>
            </a:endParaRPr>
          </a:p>
          <a:p>
            <a:pPr algn="just"/>
            <a:endParaRPr lang="it-IT" sz="2400" dirty="0">
              <a:latin typeface="Blackadder ITC" pitchFamily="82" charset="0"/>
            </a:endParaRPr>
          </a:p>
          <a:p>
            <a:pPr algn="just">
              <a:buNone/>
            </a:pPr>
            <a:r>
              <a:rPr lang="it-IT" sz="2400" dirty="0" smtClean="0">
                <a:latin typeface="Blackadder ITC" pitchFamily="82" charset="0"/>
              </a:rPr>
              <a:t>	 </a:t>
            </a:r>
            <a:r>
              <a:rPr lang="it-IT" sz="2400" dirty="0" err="1">
                <a:latin typeface="Blackadder ITC" pitchFamily="82" charset="0"/>
              </a:rPr>
              <a:t>These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features</a:t>
            </a:r>
            <a:r>
              <a:rPr lang="it-IT" sz="2400" dirty="0">
                <a:latin typeface="Blackadder ITC" pitchFamily="82" charset="0"/>
              </a:rPr>
              <a:t> are </a:t>
            </a:r>
            <a:r>
              <a:rPr lang="it-IT" sz="2400" dirty="0" err="1">
                <a:latin typeface="Blackadder ITC" pitchFamily="82" charset="0"/>
              </a:rPr>
              <a:t>visible</a:t>
            </a:r>
            <a:r>
              <a:rPr lang="it-IT" sz="2400" dirty="0">
                <a:latin typeface="Blackadder ITC" pitchFamily="82" charset="0"/>
              </a:rPr>
              <a:t> in the folk </a:t>
            </a:r>
            <a:r>
              <a:rPr lang="it-IT" sz="2400" dirty="0" err="1">
                <a:latin typeface="Blackadder ITC" pitchFamily="82" charset="0"/>
              </a:rPr>
              <a:t>characters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of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many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Mediterranean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cultures</a:t>
            </a:r>
            <a:r>
              <a:rPr lang="it-IT" sz="2400" dirty="0">
                <a:latin typeface="Blackadder ITC" pitchFamily="82" charset="0"/>
              </a:rPr>
              <a:t>. In </a:t>
            </a:r>
            <a:r>
              <a:rPr lang="it-IT" sz="2400" dirty="0" err="1">
                <a:latin typeface="Blackadder ITC" pitchFamily="82" charset="0"/>
              </a:rPr>
              <a:t>fact</a:t>
            </a:r>
            <a:r>
              <a:rPr lang="it-IT" sz="2400" dirty="0">
                <a:latin typeface="Blackadder ITC" pitchFamily="82" charset="0"/>
              </a:rPr>
              <a:t>, </a:t>
            </a:r>
            <a:r>
              <a:rPr lang="it-IT" sz="2400" dirty="0" err="1">
                <a:latin typeface="Blackadder ITC" pitchFamily="82" charset="0"/>
              </a:rPr>
              <a:t>it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seems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that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this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funny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character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comes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from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stories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of</a:t>
            </a:r>
            <a:r>
              <a:rPr lang="it-IT" sz="2400" dirty="0">
                <a:latin typeface="Blackadder ITC" pitchFamily="82" charset="0"/>
              </a:rPr>
              <a:t> </a:t>
            </a:r>
            <a:r>
              <a:rPr lang="it-IT" sz="2400" dirty="0" err="1" smtClean="0">
                <a:latin typeface="Blackadder ITC" pitchFamily="82" charset="0"/>
              </a:rPr>
              <a:t>Nasrudin</a:t>
            </a:r>
            <a:r>
              <a:rPr lang="it-IT" sz="2400" dirty="0" smtClean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Hedjia</a:t>
            </a:r>
            <a:r>
              <a:rPr lang="it-IT" sz="2400" dirty="0">
                <a:latin typeface="Blackadder ITC" pitchFamily="82" charset="0"/>
              </a:rPr>
              <a:t>, a </a:t>
            </a:r>
            <a:r>
              <a:rPr lang="it-IT" sz="2400" dirty="0" err="1">
                <a:latin typeface="Blackadder ITC" pitchFamily="82" charset="0"/>
              </a:rPr>
              <a:t>Turkish</a:t>
            </a:r>
            <a:r>
              <a:rPr lang="it-IT" sz="2400" dirty="0">
                <a:latin typeface="Blackadder ITC" pitchFamily="82" charset="0"/>
              </a:rPr>
              <a:t> folk </a:t>
            </a:r>
            <a:r>
              <a:rPr lang="it-IT" sz="2400" dirty="0" err="1">
                <a:latin typeface="Blackadder ITC" pitchFamily="82" charset="0"/>
              </a:rPr>
              <a:t>character</a:t>
            </a:r>
            <a:r>
              <a:rPr lang="it-IT" sz="2400" dirty="0">
                <a:latin typeface="Blackadder ITC" pitchFamily="82" charset="0"/>
              </a:rPr>
              <a:t>. </a:t>
            </a:r>
            <a:r>
              <a:rPr lang="it-IT" sz="2400" dirty="0" err="1">
                <a:latin typeface="Blackadder ITC" pitchFamily="82" charset="0"/>
              </a:rPr>
              <a:t>It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is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believed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that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during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smtClean="0">
                <a:latin typeface="Blackadder ITC" pitchFamily="82" charset="0"/>
              </a:rPr>
              <a:t>the </a:t>
            </a:r>
            <a:r>
              <a:rPr lang="it-IT" sz="2400" dirty="0" err="1" smtClean="0">
                <a:latin typeface="Blackadder ITC" pitchFamily="82" charset="0"/>
              </a:rPr>
              <a:t>Islamic</a:t>
            </a:r>
            <a:r>
              <a:rPr lang="it-IT" sz="2400" dirty="0" smtClean="0">
                <a:latin typeface="Blackadder ITC" pitchFamily="82" charset="0"/>
              </a:rPr>
              <a:t> </a:t>
            </a:r>
            <a:r>
              <a:rPr lang="it-IT" sz="2400" dirty="0" err="1" smtClean="0">
                <a:latin typeface="Blackadder ITC" pitchFamily="82" charset="0"/>
              </a:rPr>
              <a:t>rule</a:t>
            </a:r>
            <a:r>
              <a:rPr lang="it-IT" sz="2400" dirty="0" smtClean="0">
                <a:latin typeface="Blackadder ITC" pitchFamily="82" charset="0"/>
              </a:rPr>
              <a:t>, </a:t>
            </a:r>
            <a:r>
              <a:rPr lang="it-IT" sz="2400" dirty="0" err="1" smtClean="0">
                <a:latin typeface="Blackadder ITC" pitchFamily="82" charset="0"/>
              </a:rPr>
              <a:t>stories</a:t>
            </a:r>
            <a:r>
              <a:rPr lang="it-IT" sz="2400" dirty="0" smtClean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of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this</a:t>
            </a:r>
            <a:r>
              <a:rPr lang="it-IT" sz="2400" dirty="0">
                <a:latin typeface="Blackadder ITC" pitchFamily="82" charset="0"/>
              </a:rPr>
              <a:t> man </a:t>
            </a:r>
            <a:r>
              <a:rPr lang="it-IT" sz="2400" dirty="0" err="1">
                <a:latin typeface="Blackadder ITC" pitchFamily="82" charset="0"/>
              </a:rPr>
              <a:t>were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absorbed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into</a:t>
            </a:r>
            <a:r>
              <a:rPr lang="it-IT" sz="2400" dirty="0">
                <a:latin typeface="Blackadder ITC" pitchFamily="82" charset="0"/>
              </a:rPr>
              <a:t> the </a:t>
            </a:r>
            <a:r>
              <a:rPr lang="it-IT" sz="2400" dirty="0" err="1">
                <a:latin typeface="Blackadder ITC" pitchFamily="82" charset="0"/>
              </a:rPr>
              <a:t>Sicilian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oral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tradition</a:t>
            </a:r>
            <a:r>
              <a:rPr lang="it-IT" sz="2400" dirty="0">
                <a:latin typeface="Blackadder ITC" pitchFamily="82" charset="0"/>
              </a:rPr>
              <a:t>, </a:t>
            </a:r>
            <a:r>
              <a:rPr lang="it-IT" sz="2400" dirty="0" err="1" smtClean="0">
                <a:latin typeface="Blackadder ITC" pitchFamily="82" charset="0"/>
              </a:rPr>
              <a:t>transformed</a:t>
            </a:r>
            <a:r>
              <a:rPr lang="it-IT" sz="2400" dirty="0" smtClean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to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exemplify</a:t>
            </a:r>
            <a:r>
              <a:rPr lang="it-IT" sz="2400" dirty="0">
                <a:latin typeface="Blackadder ITC" pitchFamily="82" charset="0"/>
              </a:rPr>
              <a:t> cultural </a:t>
            </a:r>
            <a:r>
              <a:rPr lang="it-IT" sz="2400" dirty="0" err="1">
                <a:latin typeface="Blackadder ITC" pitchFamily="82" charset="0"/>
              </a:rPr>
              <a:t>norms</a:t>
            </a:r>
            <a:r>
              <a:rPr lang="it-IT" sz="2400" dirty="0">
                <a:latin typeface="Blackadder ITC" pitchFamily="82" charset="0"/>
              </a:rPr>
              <a:t> and </a:t>
            </a:r>
            <a:r>
              <a:rPr lang="it-IT" sz="2400" dirty="0" err="1">
                <a:latin typeface="Blackadder ITC" pitchFamily="82" charset="0"/>
              </a:rPr>
              <a:t>eventually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transmitted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throughout</a:t>
            </a:r>
            <a:r>
              <a:rPr lang="it-IT" sz="2400" dirty="0">
                <a:latin typeface="Blackadder ITC" pitchFamily="82" charset="0"/>
              </a:rPr>
              <a:t> </a:t>
            </a:r>
            <a:r>
              <a:rPr lang="it-IT" sz="2400" dirty="0" err="1">
                <a:latin typeface="Blackadder ITC" pitchFamily="82" charset="0"/>
              </a:rPr>
              <a:t>southern</a:t>
            </a:r>
            <a:r>
              <a:rPr lang="it-IT" sz="2400" dirty="0">
                <a:latin typeface="Blackadder ITC" pitchFamily="82" charset="0"/>
              </a:rPr>
              <a:t> Italy.</a:t>
            </a:r>
          </a:p>
          <a:p>
            <a:pPr algn="just">
              <a:buNone/>
            </a:pPr>
            <a:r>
              <a:rPr lang="it-IT" sz="2400" dirty="0">
                <a:latin typeface="Blackadder ITC" pitchFamily="82" charset="0"/>
              </a:rPr>
              <a:t> </a:t>
            </a:r>
          </a:p>
          <a:p>
            <a:endParaRPr lang="it-IT" sz="2800" dirty="0">
              <a:latin typeface="Blackadder ITC" pitchFamily="82" charset="0"/>
            </a:endParaRPr>
          </a:p>
        </p:txBody>
      </p:sp>
      <p:pic>
        <p:nvPicPr>
          <p:cNvPr id="6" name="Immagine 5" descr="hedj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214290"/>
            <a:ext cx="954269" cy="13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 noChangeAspect="1"/>
          </p:cNvSpPr>
          <p:nvPr>
            <p:ph idx="1"/>
          </p:nvPr>
        </p:nvSpPr>
        <p:spPr>
          <a:xfrm rot="-480000">
            <a:off x="457200" y="1600200"/>
            <a:ext cx="8229600" cy="4525963"/>
          </a:xfrm>
          <a:ln cap="sq" cmpd="tri">
            <a:solidFill>
              <a:srgbClr val="B03118"/>
            </a:solidFill>
            <a:prstDash val="sysDash"/>
          </a:ln>
        </p:spPr>
        <p:txBody>
          <a:bodyPr/>
          <a:lstStyle/>
          <a:p>
            <a:pPr>
              <a:buNone/>
            </a:pPr>
            <a:r>
              <a:rPr lang="it-IT" dirty="0" smtClean="0">
                <a:latin typeface="Blackadder ITC" pitchFamily="82" charset="0"/>
              </a:rPr>
              <a:t>	</a:t>
            </a:r>
          </a:p>
          <a:p>
            <a:pPr algn="just">
              <a:buNone/>
            </a:pPr>
            <a:r>
              <a:rPr lang="it-IT" sz="3600" dirty="0" smtClean="0">
                <a:latin typeface="Blackadder ITC" pitchFamily="82" charset="0"/>
              </a:rPr>
              <a:t>	</a:t>
            </a:r>
            <a:r>
              <a:rPr lang="it-IT" sz="4400" dirty="0" smtClean="0">
                <a:latin typeface="Blackadder ITC" pitchFamily="82" charset="0"/>
              </a:rPr>
              <a:t>A </a:t>
            </a:r>
            <a:r>
              <a:rPr lang="it-IT" sz="4400" dirty="0" err="1" smtClean="0">
                <a:latin typeface="Blackadder ITC" pitchFamily="82" charset="0"/>
              </a:rPr>
              <a:t>grandfather</a:t>
            </a:r>
            <a:r>
              <a:rPr lang="it-IT" sz="4400" dirty="0" smtClean="0">
                <a:latin typeface="Blackadder ITC" pitchFamily="82" charset="0"/>
              </a:rPr>
              <a:t> </a:t>
            </a:r>
            <a:r>
              <a:rPr lang="it-IT" sz="4400" dirty="0" err="1" smtClean="0">
                <a:latin typeface="Blackadder ITC" pitchFamily="82" charset="0"/>
              </a:rPr>
              <a:t>has</a:t>
            </a:r>
            <a:r>
              <a:rPr lang="it-IT" sz="4400" dirty="0" smtClean="0">
                <a:latin typeface="Blackadder ITC" pitchFamily="82" charset="0"/>
              </a:rPr>
              <a:t> </a:t>
            </a:r>
            <a:r>
              <a:rPr lang="it-IT" sz="4400" dirty="0" err="1" smtClean="0">
                <a:latin typeface="Blackadder ITC" pitchFamily="82" charset="0"/>
              </a:rPr>
              <a:t>been</a:t>
            </a:r>
            <a:r>
              <a:rPr lang="it-IT" sz="4400" dirty="0" smtClean="0">
                <a:latin typeface="Blackadder ITC" pitchFamily="82" charset="0"/>
              </a:rPr>
              <a:t> </a:t>
            </a:r>
            <a:r>
              <a:rPr lang="it-IT" sz="4400" dirty="0" err="1" smtClean="0">
                <a:latin typeface="Blackadder ITC" pitchFamily="82" charset="0"/>
              </a:rPr>
              <a:t>invited</a:t>
            </a:r>
            <a:r>
              <a:rPr lang="it-IT" sz="4400" dirty="0" smtClean="0">
                <a:latin typeface="Blackadder ITC" pitchFamily="82" charset="0"/>
              </a:rPr>
              <a:t> </a:t>
            </a:r>
            <a:r>
              <a:rPr lang="it-IT" sz="4400" dirty="0" err="1" smtClean="0">
                <a:latin typeface="Blackadder ITC" pitchFamily="82" charset="0"/>
              </a:rPr>
              <a:t>to</a:t>
            </a:r>
            <a:r>
              <a:rPr lang="it-IT" sz="4400" dirty="0" smtClean="0">
                <a:latin typeface="Blackadder ITC" pitchFamily="82" charset="0"/>
              </a:rPr>
              <a:t> </a:t>
            </a:r>
            <a:r>
              <a:rPr lang="it-IT" sz="4400" dirty="0" err="1" smtClean="0">
                <a:latin typeface="Blackadder ITC" pitchFamily="82" charset="0"/>
              </a:rPr>
              <a:t>school</a:t>
            </a:r>
            <a:r>
              <a:rPr lang="it-IT" sz="4400" dirty="0" smtClean="0">
                <a:latin typeface="Blackadder ITC" pitchFamily="82" charset="0"/>
              </a:rPr>
              <a:t> </a:t>
            </a:r>
            <a:r>
              <a:rPr lang="it-IT" sz="4400" dirty="0" err="1" smtClean="0">
                <a:latin typeface="Blackadder ITC" pitchFamily="82" charset="0"/>
              </a:rPr>
              <a:t>to</a:t>
            </a:r>
            <a:r>
              <a:rPr lang="it-IT" sz="4400" dirty="0" smtClean="0">
                <a:latin typeface="Blackadder ITC" pitchFamily="82" charset="0"/>
              </a:rPr>
              <a:t> </a:t>
            </a:r>
            <a:r>
              <a:rPr lang="it-IT" sz="4400" dirty="0" err="1" smtClean="0">
                <a:latin typeface="Blackadder ITC" pitchFamily="82" charset="0"/>
              </a:rPr>
              <a:t>tell</a:t>
            </a:r>
            <a:r>
              <a:rPr lang="it-IT" sz="4400" dirty="0" smtClean="0">
                <a:latin typeface="Blackadder ITC" pitchFamily="82" charset="0"/>
              </a:rPr>
              <a:t> some </a:t>
            </a:r>
            <a:r>
              <a:rPr lang="it-IT" sz="4400" dirty="0" err="1" smtClean="0">
                <a:latin typeface="Blackadder ITC" pitchFamily="82" charset="0"/>
              </a:rPr>
              <a:t>funny</a:t>
            </a:r>
            <a:r>
              <a:rPr lang="it-IT" sz="4400" dirty="0" smtClean="0">
                <a:latin typeface="Blackadder ITC" pitchFamily="82" charset="0"/>
              </a:rPr>
              <a:t> </a:t>
            </a:r>
            <a:r>
              <a:rPr lang="it-IT" sz="4400" dirty="0" err="1" smtClean="0">
                <a:latin typeface="Blackadder ITC" pitchFamily="82" charset="0"/>
              </a:rPr>
              <a:t>stories</a:t>
            </a:r>
            <a:r>
              <a:rPr lang="it-IT" sz="4400" dirty="0" smtClean="0">
                <a:latin typeface="Blackadder ITC" pitchFamily="82" charset="0"/>
              </a:rPr>
              <a:t> </a:t>
            </a:r>
            <a:r>
              <a:rPr lang="it-IT" sz="4400" dirty="0" err="1" smtClean="0">
                <a:latin typeface="Blackadder ITC" pitchFamily="82" charset="0"/>
              </a:rPr>
              <a:t>about</a:t>
            </a:r>
            <a:r>
              <a:rPr lang="it-IT" sz="4400" dirty="0" smtClean="0">
                <a:latin typeface="Blackadder ITC" pitchFamily="82" charset="0"/>
              </a:rPr>
              <a:t> </a:t>
            </a:r>
            <a:r>
              <a:rPr lang="it-IT" sz="4400" dirty="0" err="1" smtClean="0">
                <a:latin typeface="Blackadder ITC" pitchFamily="82" charset="0"/>
              </a:rPr>
              <a:t>this</a:t>
            </a:r>
            <a:r>
              <a:rPr lang="it-IT" sz="4400" dirty="0" smtClean="0">
                <a:latin typeface="Blackadder ITC" pitchFamily="82" charset="0"/>
              </a:rPr>
              <a:t> </a:t>
            </a:r>
            <a:r>
              <a:rPr lang="it-IT" sz="4400" dirty="0" err="1" smtClean="0">
                <a:latin typeface="Blackadder ITC" pitchFamily="82" charset="0"/>
              </a:rPr>
              <a:t>funny</a:t>
            </a:r>
            <a:r>
              <a:rPr lang="it-IT" sz="4400" dirty="0" smtClean="0">
                <a:latin typeface="Blackadder ITC" pitchFamily="82" charset="0"/>
              </a:rPr>
              <a:t> </a:t>
            </a:r>
            <a:r>
              <a:rPr lang="it-IT" sz="4400" dirty="0" err="1" smtClean="0">
                <a:latin typeface="Blackadder ITC" pitchFamily="82" charset="0"/>
              </a:rPr>
              <a:t>character</a:t>
            </a:r>
            <a:r>
              <a:rPr lang="it-IT" sz="4400" dirty="0" smtClean="0">
                <a:latin typeface="Blackadder ITC" pitchFamily="82" charset="0"/>
              </a:rPr>
              <a:t>: </a:t>
            </a:r>
            <a:r>
              <a:rPr lang="it-IT" sz="4400" dirty="0" err="1" smtClean="0">
                <a:latin typeface="Blackadder ITC" pitchFamily="82" charset="0"/>
              </a:rPr>
              <a:t>pupils</a:t>
            </a:r>
            <a:r>
              <a:rPr lang="it-IT" sz="4400" dirty="0" smtClean="0">
                <a:latin typeface="Blackadder ITC" pitchFamily="82" charset="0"/>
              </a:rPr>
              <a:t> </a:t>
            </a:r>
            <a:r>
              <a:rPr lang="it-IT" sz="4400" dirty="0" err="1" smtClean="0">
                <a:latin typeface="Blackadder ITC" pitchFamily="82" charset="0"/>
              </a:rPr>
              <a:t>didn</a:t>
            </a:r>
            <a:r>
              <a:rPr lang="it-IT" sz="4400" dirty="0" smtClean="0">
                <a:latin typeface="Blackadder ITC" pitchFamily="82" charset="0"/>
              </a:rPr>
              <a:t>’t </a:t>
            </a:r>
            <a:r>
              <a:rPr lang="it-IT" sz="4400" dirty="0" err="1" smtClean="0">
                <a:latin typeface="Blackadder ITC" pitchFamily="82" charset="0"/>
              </a:rPr>
              <a:t>know</a:t>
            </a:r>
            <a:r>
              <a:rPr lang="it-IT" sz="4400" dirty="0" smtClean="0">
                <a:latin typeface="Blackadder ITC" pitchFamily="82" charset="0"/>
              </a:rPr>
              <a:t>  </a:t>
            </a:r>
            <a:r>
              <a:rPr lang="it-IT" sz="4400" dirty="0" err="1" smtClean="0">
                <a:latin typeface="Blackadder ITC" pitchFamily="82" charset="0"/>
              </a:rPr>
              <a:t>Giufà</a:t>
            </a:r>
            <a:r>
              <a:rPr lang="it-IT" sz="4400" dirty="0" smtClean="0">
                <a:latin typeface="Blackadder ITC" pitchFamily="82" charset="0"/>
              </a:rPr>
              <a:t> and </a:t>
            </a:r>
            <a:r>
              <a:rPr lang="it-IT" sz="4400" dirty="0" err="1" smtClean="0">
                <a:latin typeface="Blackadder ITC" pitchFamily="82" charset="0"/>
              </a:rPr>
              <a:t>they</a:t>
            </a:r>
            <a:r>
              <a:rPr lang="it-IT" sz="4400" dirty="0" smtClean="0">
                <a:latin typeface="Blackadder ITC" pitchFamily="82" charset="0"/>
              </a:rPr>
              <a:t> </a:t>
            </a:r>
            <a:r>
              <a:rPr lang="it-IT" sz="4400" dirty="0" err="1" smtClean="0">
                <a:latin typeface="Blackadder ITC" pitchFamily="82" charset="0"/>
              </a:rPr>
              <a:t>enjoyed</a:t>
            </a:r>
            <a:r>
              <a:rPr lang="it-IT" sz="4400" dirty="0" smtClean="0">
                <a:latin typeface="Blackadder ITC" pitchFamily="82" charset="0"/>
              </a:rPr>
              <a:t> </a:t>
            </a:r>
            <a:r>
              <a:rPr lang="it-IT" sz="4400" dirty="0" err="1" smtClean="0">
                <a:latin typeface="Blackadder ITC" pitchFamily="82" charset="0"/>
              </a:rPr>
              <a:t>his</a:t>
            </a:r>
            <a:r>
              <a:rPr lang="it-IT" sz="4400" dirty="0" smtClean="0">
                <a:latin typeface="Blackadder ITC" pitchFamily="82" charset="0"/>
              </a:rPr>
              <a:t> </a:t>
            </a:r>
            <a:r>
              <a:rPr lang="it-IT" sz="4400" dirty="0" err="1" smtClean="0">
                <a:latin typeface="Blackadder ITC" pitchFamily="82" charset="0"/>
              </a:rPr>
              <a:t>anedoctes</a:t>
            </a:r>
            <a:r>
              <a:rPr lang="it-IT" sz="4400" dirty="0" smtClean="0">
                <a:latin typeface="Blackadder ITC" pitchFamily="82" charset="0"/>
              </a:rPr>
              <a:t> </a:t>
            </a:r>
            <a:r>
              <a:rPr lang="it-IT" sz="4400" dirty="0" err="1" smtClean="0">
                <a:latin typeface="Blackadder ITC" pitchFamily="82" charset="0"/>
              </a:rPr>
              <a:t>very</a:t>
            </a:r>
            <a:r>
              <a:rPr lang="it-IT" sz="4400" dirty="0" smtClean="0">
                <a:latin typeface="Blackadder ITC" pitchFamily="82" charset="0"/>
              </a:rPr>
              <a:t> </a:t>
            </a:r>
            <a:r>
              <a:rPr lang="it-IT" sz="4400" dirty="0" err="1" smtClean="0">
                <a:latin typeface="Blackadder ITC" pitchFamily="82" charset="0"/>
              </a:rPr>
              <a:t>much</a:t>
            </a:r>
            <a:r>
              <a:rPr lang="it-IT" sz="4400" dirty="0" smtClean="0">
                <a:latin typeface="Blackadder ITC" pitchFamily="82" charset="0"/>
              </a:rPr>
              <a:t>!</a:t>
            </a:r>
            <a:endParaRPr lang="it-IT" sz="4400" dirty="0">
              <a:latin typeface="Blackadder ITC" pitchFamily="82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143108" y="428604"/>
            <a:ext cx="45576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skerville Old Face" pitchFamily="18" charset="0"/>
              </a:rPr>
              <a:t>THE INVITATION</a:t>
            </a:r>
            <a:endParaRPr lang="it-IT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076" name="Picture 4" descr="https://encrypted-tbn1.gstatic.com/images?q=tbn:ANd9GcQ-yUJH7qrxYsG2jNyvW4q3KLvVfQkkPOTDFYb_xMpC-xr-2bQOF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85728"/>
            <a:ext cx="1078617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it-IT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skerville Old Face" pitchFamily="18" charset="0"/>
              </a:rPr>
            </a:br>
            <a:r>
              <a:rPr lang="it-IT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skerville Old Face" pitchFamily="18" charset="0"/>
              </a:rPr>
              <a:t>THE PRODUCTION</a:t>
            </a:r>
            <a:r>
              <a:rPr lang="it-IT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it-IT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sz="3600" dirty="0" smtClean="0"/>
              <a:t>	</a:t>
            </a:r>
          </a:p>
          <a:p>
            <a:pPr>
              <a:buNone/>
            </a:pPr>
            <a:r>
              <a:rPr lang="it-IT" sz="4000" dirty="0" err="1" smtClean="0">
                <a:latin typeface="Blackadder ITC" pitchFamily="82" charset="0"/>
              </a:rPr>
              <a:t>Our</a:t>
            </a:r>
            <a:r>
              <a:rPr lang="it-IT" sz="4000" dirty="0" smtClean="0">
                <a:latin typeface="Blackadder ITC" pitchFamily="82" charset="0"/>
              </a:rPr>
              <a:t> </a:t>
            </a:r>
            <a:r>
              <a:rPr lang="it-IT" sz="4000" dirty="0" err="1" smtClean="0">
                <a:latin typeface="Blackadder ITC" pitchFamily="82" charset="0"/>
              </a:rPr>
              <a:t>pupils</a:t>
            </a:r>
            <a:r>
              <a:rPr lang="it-IT" sz="4000" dirty="0" smtClean="0">
                <a:latin typeface="Blackadder ITC" pitchFamily="82" charset="0"/>
              </a:rPr>
              <a:t> </a:t>
            </a:r>
            <a:r>
              <a:rPr lang="it-IT" sz="4000" dirty="0" err="1" smtClean="0">
                <a:latin typeface="Blackadder ITC" pitchFamily="82" charset="0"/>
              </a:rPr>
              <a:t>have</a:t>
            </a:r>
            <a:r>
              <a:rPr lang="it-IT" sz="4000" dirty="0" smtClean="0">
                <a:latin typeface="Blackadder ITC" pitchFamily="82" charset="0"/>
              </a:rPr>
              <a:t> </a:t>
            </a:r>
            <a:r>
              <a:rPr lang="it-IT" sz="4000" dirty="0" err="1" smtClean="0">
                <a:latin typeface="Blackadder ITC" pitchFamily="82" charset="0"/>
              </a:rPr>
              <a:t>realized</a:t>
            </a:r>
            <a:r>
              <a:rPr lang="it-IT" sz="4000" dirty="0" smtClean="0">
                <a:latin typeface="Blackadder ITC" pitchFamily="82" charset="0"/>
              </a:rPr>
              <a:t> some </a:t>
            </a:r>
            <a:r>
              <a:rPr lang="it-IT" sz="4000" dirty="0" err="1" smtClean="0">
                <a:latin typeface="Blackadder ITC" pitchFamily="82" charset="0"/>
              </a:rPr>
              <a:t>pictures</a:t>
            </a:r>
            <a:r>
              <a:rPr lang="it-IT" sz="4000" dirty="0" smtClean="0">
                <a:latin typeface="Blackadder ITC" pitchFamily="82" charset="0"/>
              </a:rPr>
              <a:t> </a:t>
            </a:r>
            <a:r>
              <a:rPr lang="it-IT" sz="4000" dirty="0" err="1" smtClean="0">
                <a:latin typeface="Blackadder ITC" pitchFamily="82" charset="0"/>
              </a:rPr>
              <a:t>to</a:t>
            </a:r>
            <a:r>
              <a:rPr lang="it-IT" sz="4000" dirty="0" smtClean="0">
                <a:latin typeface="Blackadder ITC" pitchFamily="82" charset="0"/>
              </a:rPr>
              <a:t> </a:t>
            </a:r>
            <a:r>
              <a:rPr lang="it-IT" sz="4000" dirty="0" err="1" smtClean="0">
                <a:latin typeface="Blackadder ITC" pitchFamily="82" charset="0"/>
              </a:rPr>
              <a:t>represent</a:t>
            </a:r>
            <a:r>
              <a:rPr lang="it-IT" sz="4000" dirty="0" smtClean="0">
                <a:latin typeface="Blackadder ITC" pitchFamily="82" charset="0"/>
              </a:rPr>
              <a:t> </a:t>
            </a:r>
            <a:r>
              <a:rPr lang="it-IT" sz="4000" dirty="0" err="1" smtClean="0">
                <a:latin typeface="Blackadder ITC" pitchFamily="82" charset="0"/>
              </a:rPr>
              <a:t>two</a:t>
            </a:r>
            <a:r>
              <a:rPr lang="it-IT" sz="4000" dirty="0" smtClean="0">
                <a:latin typeface="Blackadder ITC" pitchFamily="82" charset="0"/>
              </a:rPr>
              <a:t> short </a:t>
            </a:r>
            <a:r>
              <a:rPr lang="it-IT" sz="4000" dirty="0" err="1" smtClean="0">
                <a:latin typeface="Blackadder ITC" pitchFamily="82" charset="0"/>
              </a:rPr>
              <a:t>stories</a:t>
            </a:r>
            <a:r>
              <a:rPr lang="it-IT" sz="4000" dirty="0" smtClean="0">
                <a:latin typeface="Blackadder ITC" pitchFamily="82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it-IT" sz="4000" dirty="0" err="1" smtClean="0">
                <a:solidFill>
                  <a:schemeClr val="accent2"/>
                </a:solidFill>
                <a:latin typeface="Blackadder ITC" pitchFamily="82" charset="0"/>
              </a:rPr>
              <a:t>Giufà</a:t>
            </a:r>
            <a:r>
              <a:rPr lang="it-IT" sz="4000" dirty="0" smtClean="0">
                <a:solidFill>
                  <a:schemeClr val="accent2"/>
                </a:solidFill>
                <a:latin typeface="Blackadder ITC" pitchFamily="82" charset="0"/>
              </a:rPr>
              <a:t> and the </a:t>
            </a:r>
            <a:r>
              <a:rPr lang="it-IT" sz="4000" dirty="0" err="1" smtClean="0">
                <a:solidFill>
                  <a:schemeClr val="accent2"/>
                </a:solidFill>
                <a:latin typeface="Blackadder ITC" pitchFamily="82" charset="0"/>
              </a:rPr>
              <a:t>hen</a:t>
            </a:r>
            <a:r>
              <a:rPr lang="it-IT" sz="4000" dirty="0" smtClean="0">
                <a:solidFill>
                  <a:schemeClr val="accent2"/>
                </a:solidFill>
                <a:latin typeface="Blackadder ITC" pitchFamily="82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it-IT" sz="4000" dirty="0" err="1" smtClean="0">
                <a:solidFill>
                  <a:schemeClr val="accent2"/>
                </a:solidFill>
                <a:latin typeface="Blackadder ITC" pitchFamily="82" charset="0"/>
              </a:rPr>
              <a:t>Giufà</a:t>
            </a:r>
            <a:r>
              <a:rPr lang="it-IT" sz="4000" dirty="0" smtClean="0">
                <a:solidFill>
                  <a:schemeClr val="accent2"/>
                </a:solidFill>
                <a:latin typeface="Blackadder ITC" pitchFamily="82" charset="0"/>
              </a:rPr>
              <a:t> </a:t>
            </a:r>
            <a:r>
              <a:rPr lang="it-IT" sz="4000" dirty="0" err="1" smtClean="0">
                <a:solidFill>
                  <a:schemeClr val="accent2"/>
                </a:solidFill>
                <a:latin typeface="Blackadder ITC" pitchFamily="82" charset="0"/>
              </a:rPr>
              <a:t>takes</a:t>
            </a:r>
            <a:r>
              <a:rPr lang="it-IT" sz="4000" dirty="0" smtClean="0">
                <a:solidFill>
                  <a:schemeClr val="accent2"/>
                </a:solidFill>
                <a:latin typeface="Blackadder ITC" pitchFamily="82" charset="0"/>
              </a:rPr>
              <a:t> </a:t>
            </a:r>
            <a:r>
              <a:rPr lang="it-IT" sz="4000" dirty="0" err="1" smtClean="0">
                <a:solidFill>
                  <a:schemeClr val="accent2"/>
                </a:solidFill>
                <a:latin typeface="Blackadder ITC" pitchFamily="82" charset="0"/>
              </a:rPr>
              <a:t>away</a:t>
            </a:r>
            <a:r>
              <a:rPr lang="it-IT" sz="4000" dirty="0" smtClean="0">
                <a:solidFill>
                  <a:schemeClr val="accent2"/>
                </a:solidFill>
                <a:latin typeface="Blackadder ITC" pitchFamily="82" charset="0"/>
              </a:rPr>
              <a:t> the </a:t>
            </a:r>
            <a:r>
              <a:rPr lang="it-IT" sz="4000" dirty="0" err="1" smtClean="0">
                <a:solidFill>
                  <a:schemeClr val="accent2"/>
                </a:solidFill>
                <a:latin typeface="Blackadder ITC" pitchFamily="82" charset="0"/>
              </a:rPr>
              <a:t>door</a:t>
            </a:r>
            <a:r>
              <a:rPr lang="it-IT" sz="4000" dirty="0" smtClean="0">
                <a:solidFill>
                  <a:schemeClr val="accent2"/>
                </a:solidFill>
                <a:latin typeface="Blackadder ITC" pitchFamily="82" charset="0"/>
              </a:rPr>
              <a:t>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skerville Old Face" pitchFamily="18" charset="0"/>
              </a:rPr>
              <a:t>Giufà</a:t>
            </a:r>
            <a:r>
              <a:rPr lang="it-IT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skerville Old Face" pitchFamily="18" charset="0"/>
              </a:rPr>
              <a:t> e la chioccia</a:t>
            </a:r>
            <a:r>
              <a:rPr lang="it-IT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it-IT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it-I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857232"/>
            <a:ext cx="7650782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skerville Old Face" pitchFamily="18" charset="0"/>
              </a:rPr>
              <a:t>Giufà</a:t>
            </a:r>
            <a:r>
              <a:rPr lang="it-IT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skerville Old Face" pitchFamily="18" charset="0"/>
              </a:rPr>
              <a:t> and the </a:t>
            </a:r>
            <a:r>
              <a:rPr lang="it-IT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skerville Old Face" pitchFamily="18" charset="0"/>
              </a:rPr>
              <a:t>hen</a:t>
            </a:r>
            <a:r>
              <a:rPr lang="it-IT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it-IT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it-IT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857232"/>
            <a:ext cx="7425309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skerville Old Face" pitchFamily="18" charset="0"/>
              </a:rPr>
              <a:t>Giufà</a:t>
            </a:r>
            <a:r>
              <a:rPr lang="it-IT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skerville Old Face" pitchFamily="18" charset="0"/>
              </a:rPr>
              <a:t> tira la porta</a:t>
            </a:r>
            <a:r>
              <a:rPr lang="it-IT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it-IT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it-IT" dirty="0"/>
          </a:p>
        </p:txBody>
      </p:sp>
      <p:pic>
        <p:nvPicPr>
          <p:cNvPr id="1043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857232"/>
            <a:ext cx="7940335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skerville Old Face" pitchFamily="18" charset="0"/>
              </a:rPr>
              <a:t>Giufà</a:t>
            </a:r>
            <a:r>
              <a:rPr lang="it-IT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it-IT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skerville Old Face" pitchFamily="18" charset="0"/>
              </a:rPr>
              <a:t>takes</a:t>
            </a:r>
            <a:r>
              <a:rPr lang="it-IT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it-IT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skerville Old Face" pitchFamily="18" charset="0"/>
              </a:rPr>
              <a:t>away</a:t>
            </a:r>
            <a:r>
              <a:rPr lang="it-IT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skerville Old Face" pitchFamily="18" charset="0"/>
              </a:rPr>
              <a:t> the </a:t>
            </a:r>
            <a:r>
              <a:rPr lang="it-IT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skerville Old Face" pitchFamily="18" charset="0"/>
              </a:rPr>
              <a:t>door</a:t>
            </a:r>
            <a:r>
              <a:rPr lang="it-IT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it-IT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it-IT" dirty="0"/>
          </a:p>
        </p:txBody>
      </p:sp>
      <p:pic>
        <p:nvPicPr>
          <p:cNvPr id="410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857232"/>
            <a:ext cx="7909961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35</Words>
  <Application>Microsoft Office PowerPoint</Application>
  <PresentationFormat>Presentazione su schermo (4:3)</PresentationFormat>
  <Paragraphs>24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 THE ORIGINS </vt:lpstr>
      <vt:lpstr>Diapositiva 3</vt:lpstr>
      <vt:lpstr> THE PRODUCTION </vt:lpstr>
      <vt:lpstr>Giufà e la chioccia </vt:lpstr>
      <vt:lpstr>Giufà and the hen </vt:lpstr>
      <vt:lpstr>Giufà tira la porta </vt:lpstr>
      <vt:lpstr>Giufà takes away the door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Andrea</dc:creator>
  <cp:lastModifiedBy>Andrea</cp:lastModifiedBy>
  <cp:revision>78</cp:revision>
  <dcterms:created xsi:type="dcterms:W3CDTF">2013-04-29T16:29:16Z</dcterms:created>
  <dcterms:modified xsi:type="dcterms:W3CDTF">2014-02-09T23:42:24Z</dcterms:modified>
</cp:coreProperties>
</file>